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7" r:id="rId3"/>
    <p:sldId id="265" r:id="rId4"/>
    <p:sldId id="266" r:id="rId5"/>
    <p:sldId id="268" r:id="rId6"/>
    <p:sldId id="269" r:id="rId7"/>
    <p:sldId id="270" r:id="rId8"/>
    <p:sldId id="271" r:id="rId9"/>
    <p:sldId id="274" r:id="rId10"/>
    <p:sldId id="273" r:id="rId11"/>
    <p:sldId id="263" r:id="rId12"/>
    <p:sldId id="264" r:id="rId13"/>
    <p:sldId id="276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58" y="1196751"/>
            <a:ext cx="817980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МБОУ «</a:t>
            </a:r>
            <a:r>
              <a:rPr lang="ru-RU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Каракашлинская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ООШ» </a:t>
            </a:r>
          </a:p>
          <a:p>
            <a:r>
              <a:rPr lang="ru-RU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Ютазинского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муниципального</a:t>
            </a: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района</a:t>
            </a: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 о работе отряда </a:t>
            </a:r>
          </a:p>
          <a:p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SMS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-дети   </a:t>
            </a: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«ОПТИМИСТЫ» </a:t>
            </a: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2018-19 учебный год</a:t>
            </a:r>
          </a:p>
          <a:p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 отряда : Насырова Фарида </a:t>
            </a:r>
            <a:r>
              <a:rPr lang="ru-RU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Ильдусовна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:\Users\Online\Desktop\см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1127359"/>
            <a:ext cx="3384375" cy="309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0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января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отряд СМС-дети провел акцию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«Яркая здоровая зимушка-зима». Учащиеся начальных классов приняли участие в конкурсе «Снежинка на снегу». Количество </a:t>
            </a:r>
            <a:r>
              <a:rPr lang="ru-RU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 </a:t>
            </a:r>
            <a:r>
              <a:rPr lang="ru-RU" sz="20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акции-13.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5984">
            <a:off x="899593" y="1628800"/>
            <a:ext cx="295232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113">
            <a:off x="5191429" y="1598699"/>
            <a:ext cx="29373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26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октября отряд СМС-дети провел акцию «Поздравление ветеранов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педагогического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труда». Учащиеся подарили открытки и свои добрые пожелания учителям-ветеранам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Количество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 акции-16.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pic>
        <p:nvPicPr>
          <p:cNvPr id="2050" name="Picture 2" descr="C:\Users\Online\Desktop\SMS-дети\IMG-20181005-WA0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573" y="1600200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nline\Desktop\SMS-дети\DSC_02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91542" y="2468425"/>
            <a:ext cx="4536503" cy="285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0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Ребята встретились с учителями-ветеранами </a:t>
            </a:r>
            <a:r>
              <a:rPr lang="ru-RU" sz="1600" dirty="0" err="1" smtClean="0"/>
              <a:t>Фарраховой</a:t>
            </a:r>
            <a:r>
              <a:rPr lang="ru-RU" sz="1600" dirty="0" smtClean="0"/>
              <a:t> Р.И., </a:t>
            </a:r>
            <a:r>
              <a:rPr lang="ru-RU" sz="1600" dirty="0" err="1" smtClean="0"/>
              <a:t>Гайсиным</a:t>
            </a:r>
            <a:r>
              <a:rPr lang="ru-RU" sz="1600" dirty="0" smtClean="0"/>
              <a:t> А.Г., </a:t>
            </a:r>
            <a:r>
              <a:rPr lang="ru-RU" sz="1600" dirty="0" err="1" smtClean="0"/>
              <a:t>Хабиповой</a:t>
            </a:r>
            <a:r>
              <a:rPr lang="ru-RU" sz="1600" dirty="0" smtClean="0"/>
              <a:t> С.З.,  </a:t>
            </a:r>
            <a:r>
              <a:rPr lang="ru-RU" sz="1600" dirty="0" err="1" smtClean="0"/>
              <a:t>Салимгареевой</a:t>
            </a:r>
            <a:r>
              <a:rPr lang="ru-RU" sz="1600" dirty="0" smtClean="0"/>
              <a:t> Г. К., </a:t>
            </a:r>
            <a:r>
              <a:rPr lang="ru-RU" sz="1600" dirty="0" err="1" smtClean="0"/>
              <a:t>Даутбаевой</a:t>
            </a:r>
            <a:r>
              <a:rPr lang="ru-RU" sz="1600" dirty="0" smtClean="0"/>
              <a:t> Р.Ф., </a:t>
            </a:r>
            <a:r>
              <a:rPr lang="ru-RU" sz="1600" dirty="0" err="1" smtClean="0"/>
              <a:t>Мухутдиновой</a:t>
            </a:r>
            <a:r>
              <a:rPr lang="ru-RU" sz="1600" dirty="0" smtClean="0"/>
              <a:t> Г.В., Фаттаховой Л.М., </a:t>
            </a:r>
            <a:r>
              <a:rPr lang="ru-RU" sz="1600" dirty="0" err="1" smtClean="0"/>
              <a:t>Газизуллиной</a:t>
            </a:r>
            <a:r>
              <a:rPr lang="ru-RU" sz="1600" dirty="0" smtClean="0"/>
              <a:t> Г. </a:t>
            </a:r>
            <a:r>
              <a:rPr lang="ru-RU" sz="1600" dirty="0" err="1" smtClean="0"/>
              <a:t>Нугмановой</a:t>
            </a:r>
            <a:r>
              <a:rPr lang="ru-RU" sz="1600" dirty="0" smtClean="0"/>
              <a:t> Ф.А., </a:t>
            </a:r>
            <a:r>
              <a:rPr lang="ru-RU" sz="1600" dirty="0" err="1" smtClean="0"/>
              <a:t>Яркаевой</a:t>
            </a:r>
            <a:r>
              <a:rPr lang="ru-RU" sz="1600" dirty="0" smtClean="0"/>
              <a:t> А.К.</a:t>
            </a:r>
            <a:endParaRPr lang="ru-RU" sz="1600" dirty="0"/>
          </a:p>
        </p:txBody>
      </p:sp>
      <p:pic>
        <p:nvPicPr>
          <p:cNvPr id="3074" name="Picture 2" descr="C:\Users\Online\Desktop\SMS-дети\IMG_20181005_1132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nline\Desktop\SMS-дети\IMG-20181005-WA00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0200"/>
            <a:ext cx="338437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98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планы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055786"/>
            <a:ext cx="7560840" cy="4759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>
              <a:lnSpc>
                <a:spcPct val="115000"/>
              </a:lnSpc>
              <a:spcAft>
                <a:spcPts val="1000"/>
              </a:spcAft>
              <a:tabLst>
                <a:tab pos="228600" algn="l"/>
                <a:tab pos="571500" algn="l"/>
              </a:tabLst>
            </a:pPr>
            <a:r>
              <a:rPr lang="ru-RU" sz="28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ru-RU" sz="28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Продолжить работу в отряде </a:t>
            </a:r>
            <a:r>
              <a:rPr lang="ru-RU" sz="2800" dirty="0" smtClean="0"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«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S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а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M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о</a:t>
            </a:r>
            <a:r>
              <a:rPr lang="en-US" sz="2800" dirty="0">
                <a:latin typeface="+mj-lt"/>
                <a:ea typeface="Times New Roman" panose="02020603050405020304" pitchFamily="18" charset="0"/>
              </a:rPr>
              <a:t>S</a:t>
            </a:r>
            <a:r>
              <a:rPr lang="ru-RU" sz="2800" dirty="0" err="1">
                <a:latin typeface="+mj-lt"/>
                <a:ea typeface="Times New Roman" panose="02020603050405020304" pitchFamily="18" charset="0"/>
              </a:rPr>
              <a:t>тоятельные</a:t>
            </a:r>
            <a:r>
              <a:rPr lang="ru-RU" sz="2800" dirty="0">
                <a:latin typeface="+mj-lt"/>
                <a:ea typeface="Times New Roman" panose="02020603050405020304" pitchFamily="18" charset="0"/>
              </a:rPr>
              <a:t> дети</a:t>
            </a:r>
            <a:r>
              <a:rPr lang="ru-RU" sz="2800" dirty="0" smtClean="0">
                <a:latin typeface="+mj-lt"/>
                <a:ea typeface="Times New Roman" panose="02020603050405020304" pitchFamily="18" charset="0"/>
              </a:rPr>
              <a:t>» и подписать новый контракт.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  <a:spcAft>
                <a:spcPts val="1000"/>
              </a:spcAft>
              <a:tabLst>
                <a:tab pos="228600" algn="l"/>
                <a:tab pos="571500" algn="l"/>
              </a:tabLst>
            </a:pPr>
            <a:r>
              <a:rPr lang="ru-RU" sz="28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2. </a:t>
            </a:r>
            <a:r>
              <a:rPr lang="ru-RU" sz="28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Заинтересовать сверстников и взрослых , пригласив их   поддержать  </a:t>
            </a:r>
            <a:r>
              <a:rPr lang="ru-RU" sz="28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антинаркотический проект.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  <a:spcAft>
                <a:spcPts val="1000"/>
              </a:spcAft>
              <a:tabLst>
                <a:tab pos="228600" algn="l"/>
                <a:tab pos="571500" algn="l"/>
              </a:tabLst>
            </a:pPr>
            <a:r>
              <a:rPr lang="ru-RU" sz="28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3.Пропагандировать  </a:t>
            </a:r>
            <a:r>
              <a:rPr lang="ru-RU" sz="28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</a:rPr>
              <a:t>ведение здорового и активного образа жизни.</a:t>
            </a:r>
            <a:endParaRPr lang="ru-RU" sz="2800" dirty="0">
              <a:latin typeface="+mj-lt"/>
              <a:ea typeface="Times New Roman" panose="02020603050405020304" pitchFamily="18" charset="0"/>
            </a:endParaRPr>
          </a:p>
          <a:p>
            <a:pPr marL="342900">
              <a:lnSpc>
                <a:spcPct val="115000"/>
              </a:lnSpc>
              <a:spcAft>
                <a:spcPts val="1000"/>
              </a:spcAft>
              <a:tabLst>
                <a:tab pos="228600" algn="l"/>
                <a:tab pos="5715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8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Приглашаем вас в наши ряды!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7" y="1628800"/>
            <a:ext cx="799288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6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 задачи программы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844824"/>
            <a:ext cx="8229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Цель </a:t>
            </a:r>
            <a:r>
              <a:rPr lang="ru-RU" sz="2400" dirty="0"/>
              <a:t>программы- повышение ответственности детей и </a:t>
            </a:r>
            <a:r>
              <a:rPr lang="ru-RU" sz="2400" dirty="0" smtClean="0"/>
              <a:t>подростков </a:t>
            </a:r>
            <a:r>
              <a:rPr lang="ru-RU" sz="2400" dirty="0"/>
              <a:t>за свое здоровье, предупреждение первой пробы курения, алкоголя и </a:t>
            </a:r>
            <a:r>
              <a:rPr lang="ru-RU" sz="2400" dirty="0" err="1"/>
              <a:t>психоактивных</a:t>
            </a:r>
            <a:r>
              <a:rPr lang="ru-RU" sz="2400" dirty="0"/>
              <a:t> веществ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 </a:t>
            </a:r>
            <a:r>
              <a:rPr lang="ru-RU" sz="2400" dirty="0" smtClean="0"/>
              <a:t>Задачи </a:t>
            </a:r>
            <a:r>
              <a:rPr lang="ru-RU" sz="2400" dirty="0"/>
              <a:t>программы:</a:t>
            </a:r>
          </a:p>
          <a:p>
            <a:r>
              <a:rPr lang="ru-RU" sz="2400" dirty="0"/>
              <a:t>-познакомить подростков с целями, задачами, механизмом реализации программы;</a:t>
            </a:r>
          </a:p>
          <a:p>
            <a:r>
              <a:rPr lang="ru-RU" sz="2400" dirty="0"/>
              <a:t>- провести информационно- разъяснительные  мероприятия  с детьми и их родителями;</a:t>
            </a:r>
          </a:p>
          <a:p>
            <a:r>
              <a:rPr lang="ru-RU" sz="2400" dirty="0"/>
              <a:t>-обучить участников программы работе по контрактному методу.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6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Знакомьтесь-это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Online\Desktop\SMS-дети\DSC_01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4" r="12484"/>
          <a:stretch>
            <a:fillRect/>
          </a:stretch>
        </p:blipFill>
        <p:spPr bwMode="auto">
          <a:xfrm>
            <a:off x="1043608" y="1237156"/>
            <a:ext cx="6840760" cy="49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7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программы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7604" y="2132856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dirty="0"/>
              <a:t>В рамках реализации Республиканского проекта «</a:t>
            </a:r>
            <a:r>
              <a:rPr lang="en-US" sz="2400" dirty="0" err="1"/>
              <a:t>SaMoS</a:t>
            </a:r>
            <a:r>
              <a:rPr lang="ru-RU" sz="2400" dirty="0" err="1"/>
              <a:t>тоятельные</a:t>
            </a:r>
            <a:r>
              <a:rPr lang="ru-RU" sz="2400" dirty="0"/>
              <a:t>  дети» </a:t>
            </a:r>
            <a:r>
              <a:rPr lang="ru-RU" sz="2400" dirty="0" smtClean="0"/>
              <a:t>на </a:t>
            </a:r>
            <a:r>
              <a:rPr lang="ru-RU" sz="2400" dirty="0"/>
              <a:t>базе МБОУ «</a:t>
            </a:r>
            <a:r>
              <a:rPr lang="ru-RU" sz="2400" dirty="0" err="1"/>
              <a:t>Каракашлинская</a:t>
            </a:r>
            <a:r>
              <a:rPr lang="ru-RU" sz="2400" dirty="0"/>
              <a:t> ООШ» был создан волонтерский антинаркотический  </a:t>
            </a:r>
            <a:r>
              <a:rPr lang="ru-RU" sz="2400" dirty="0" smtClean="0"/>
              <a:t>отряд </a:t>
            </a:r>
            <a:r>
              <a:rPr lang="ru-RU" sz="2400" dirty="0"/>
              <a:t>«Оптимисты».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его составе учащиеся </a:t>
            </a:r>
            <a:r>
              <a:rPr lang="ru-RU" sz="2400" dirty="0" smtClean="0"/>
              <a:t>8-9 </a:t>
            </a:r>
            <a:r>
              <a:rPr lang="ru-RU" sz="2400" dirty="0"/>
              <a:t>классов в количестве </a:t>
            </a:r>
            <a:r>
              <a:rPr lang="ru-RU" sz="2400" dirty="0" smtClean="0"/>
              <a:t>5 </a:t>
            </a:r>
            <a:r>
              <a:rPr lang="ru-RU" sz="2400" dirty="0"/>
              <a:t>человек. </a:t>
            </a:r>
            <a:endParaRPr lang="ru-RU" sz="2400" dirty="0" smtClean="0"/>
          </a:p>
          <a:p>
            <a:r>
              <a:rPr lang="ru-RU" sz="2400" dirty="0" smtClean="0"/>
              <a:t>Родители-5 мам и 4 папы.</a:t>
            </a:r>
          </a:p>
          <a:p>
            <a:r>
              <a:rPr lang="ru-RU" sz="2400" dirty="0" smtClean="0"/>
              <a:t>Руководителем </a:t>
            </a:r>
            <a:r>
              <a:rPr lang="ru-RU" sz="2400" dirty="0"/>
              <a:t>является классный руководитель </a:t>
            </a:r>
            <a:r>
              <a:rPr lang="ru-RU" sz="2400" dirty="0" smtClean="0"/>
              <a:t>8-9 </a:t>
            </a:r>
            <a:r>
              <a:rPr lang="ru-RU" sz="2400" dirty="0"/>
              <a:t>классов Насырова Ф.И.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0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Контракт. Зачем и почему?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988840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Каждый учащийся и его родители подписали  </a:t>
            </a:r>
            <a:r>
              <a:rPr lang="ru-RU" sz="2400" b="1" dirty="0" smtClean="0"/>
              <a:t>индивидуальный  </a:t>
            </a:r>
            <a:r>
              <a:rPr lang="ru-RU" sz="2400" b="1" dirty="0"/>
              <a:t>контракт</a:t>
            </a:r>
            <a:r>
              <a:rPr lang="ru-RU" sz="2400" dirty="0"/>
              <a:t>, в котором подросток  прописал те запреты, </a:t>
            </a:r>
            <a:r>
              <a:rPr lang="ru-RU" sz="2400" dirty="0" smtClean="0"/>
              <a:t>которые </a:t>
            </a:r>
            <a:r>
              <a:rPr lang="ru-RU" sz="2400" dirty="0"/>
              <a:t>определяет для себя как «вредные привычки». </a:t>
            </a:r>
            <a:endParaRPr lang="ru-RU" sz="2400" dirty="0" smtClean="0"/>
          </a:p>
          <a:p>
            <a:r>
              <a:rPr lang="ru-RU" sz="2400" b="1" dirty="0" smtClean="0"/>
              <a:t>Почему контракт? </a:t>
            </a:r>
            <a:r>
              <a:rPr lang="ru-RU" sz="2400" dirty="0" smtClean="0"/>
              <a:t>Такая форма взаимодействия позволяет повысить ответственность за принятое решение . </a:t>
            </a:r>
          </a:p>
          <a:p>
            <a:r>
              <a:rPr lang="ru-RU" sz="2400" b="1" dirty="0" smtClean="0"/>
              <a:t>Почему родители? </a:t>
            </a:r>
            <a:r>
              <a:rPr lang="ru-RU" sz="2400" dirty="0"/>
              <a:t>Вовлечение родителей   в процесс реализации проекта создает единую воспитательную </a:t>
            </a:r>
            <a:r>
              <a:rPr lang="ru-RU" sz="2400" dirty="0" smtClean="0"/>
              <a:t>среду. </a:t>
            </a:r>
          </a:p>
          <a:p>
            <a:r>
              <a:rPr lang="ru-RU" sz="2400" b="1" dirty="0" smtClean="0"/>
              <a:t>Почему учителя? </a:t>
            </a:r>
            <a:r>
              <a:rPr lang="ru-RU" sz="2400" dirty="0" smtClean="0"/>
              <a:t>Для контроля за исполнением.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331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Принцип </a:t>
            </a:r>
            <a:r>
              <a:rPr lang="ru-RU" b="1" dirty="0"/>
              <a:t>наглядности и </a:t>
            </a:r>
            <a:r>
              <a:rPr lang="ru-RU" b="1" dirty="0" smtClean="0"/>
              <a:t>зрелищности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Поскольку современные школьники избирательны в увлечениях, прагматичны, ориентированы на результат, предпочитают ясность и конкретность, то срабатывает </a:t>
            </a:r>
            <a:r>
              <a:rPr lang="ru-RU" b="1" dirty="0"/>
              <a:t> </a:t>
            </a:r>
            <a:r>
              <a:rPr lang="ru-RU" b="1" dirty="0" smtClean="0"/>
              <a:t>принцип </a:t>
            </a:r>
            <a:r>
              <a:rPr lang="ru-RU" b="1" dirty="0"/>
              <a:t>наглядности и зрелищности</a:t>
            </a:r>
            <a:r>
              <a:rPr lang="ru-RU" i="1" dirty="0"/>
              <a:t>.</a:t>
            </a:r>
            <a:r>
              <a:rPr lang="ru-RU" dirty="0"/>
              <a:t> </a:t>
            </a:r>
            <a:r>
              <a:rPr lang="ru-RU" dirty="0" smtClean="0"/>
              <a:t>У ребят есть футболки с логотипом </a:t>
            </a:r>
            <a:r>
              <a:rPr lang="en-US" dirty="0" smtClean="0"/>
              <a:t>SMS-</a:t>
            </a:r>
            <a:r>
              <a:rPr lang="ru-RU" dirty="0" smtClean="0"/>
              <a:t> дети</a:t>
            </a:r>
            <a:r>
              <a:rPr lang="en-US" dirty="0" smtClean="0"/>
              <a:t> </a:t>
            </a:r>
            <a:r>
              <a:rPr lang="ru-RU" dirty="0" smtClean="0"/>
              <a:t>, галстуки. Каждое мероприятие проводится с использованием яркой наглядности.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 rot="20624899">
            <a:off x="594668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425515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</a:t>
            </a:r>
            <a:r>
              <a:rPr lang="ru-RU" dirty="0" err="1" smtClean="0"/>
              <a:t>командности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Усилиями одного </a:t>
            </a:r>
            <a:r>
              <a:rPr lang="ru-RU" dirty="0" smtClean="0"/>
              <a:t>человека реализация программы невозможна. </a:t>
            </a:r>
          </a:p>
          <a:p>
            <a:pPr marL="0" indent="0">
              <a:buNone/>
            </a:pPr>
            <a:r>
              <a:rPr lang="ru-RU" dirty="0" smtClean="0"/>
              <a:t>Принцип </a:t>
            </a:r>
            <a:r>
              <a:rPr lang="ru-RU" dirty="0" err="1" smtClean="0"/>
              <a:t>командности</a:t>
            </a:r>
            <a:r>
              <a:rPr lang="ru-RU" dirty="0" smtClean="0"/>
              <a:t>-это не значит, один командует, а остальные исполняют. Это значит, в отношениях между членами команды приветствуется  </a:t>
            </a:r>
            <a:r>
              <a:rPr lang="ru-RU" dirty="0"/>
              <a:t>партнерство и сотрудничество.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6467">
            <a:off x="4345264" y="2524865"/>
            <a:ext cx="4624735" cy="3066209"/>
          </a:xfrm>
        </p:spPr>
      </p:pic>
    </p:spTree>
    <p:extLst>
      <p:ext uri="{BB962C8B-B14F-4D97-AF65-F5344CB8AC3E}">
        <p14:creationId xmlns:p14="http://schemas.microsoft.com/office/powerpoint/2010/main" val="245719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Самоанализ деятельности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Очень важно, чтобы любая социальная акция способствовала личностному росту каждого участника. Предметом </a:t>
            </a:r>
            <a:r>
              <a:rPr lang="ru-RU" dirty="0"/>
              <a:t>самоанализа могут стать ощущения, настроение, трудности, барьеры и препятствия, переживание успеха. 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0"/>
            <a:ext cx="3295076" cy="2471307"/>
          </a:xfrm>
        </p:spPr>
      </p:pic>
      <p:sp>
        <p:nvSpPr>
          <p:cNvPr id="5" name="TextBox 4"/>
          <p:cNvSpPr txBox="1"/>
          <p:nvPr/>
        </p:nvSpPr>
        <p:spPr>
          <a:xfrm>
            <a:off x="1547664" y="5805264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C:\Users\Online\Desktop\SMS-дети\IMG_20180407_0943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740" y="3914858"/>
            <a:ext cx="3528392" cy="23415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56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 ноября  отряд провел агитационную работу с учащимися среднего звена по профилактике наркомании по теме «Здесь торгуют смертью».</a:t>
            </a:r>
            <a:endParaRPr lang="ru-RU" sz="2400" dirty="0"/>
          </a:p>
        </p:txBody>
      </p:sp>
      <p:pic>
        <p:nvPicPr>
          <p:cNvPr id="2051" name="Picture 3" descr="C:\Users\Online\Desktop\WP_20171124_11_44_45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24936" cy="469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27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433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Цель и задачи программы</vt:lpstr>
      <vt:lpstr>Знакомьтесь-это мы</vt:lpstr>
      <vt:lpstr>Участники программы</vt:lpstr>
      <vt:lpstr>Контракт. Зачем и почему?</vt:lpstr>
      <vt:lpstr>Принцип наглядности и зрелищности</vt:lpstr>
      <vt:lpstr>Принцип командности</vt:lpstr>
      <vt:lpstr>Самоанализ деятельности</vt:lpstr>
      <vt:lpstr>24 ноября  отряд провел агитационную работу с учащимися среднего звена по профилактике наркомании по теме «Здесь торгуют смертью».</vt:lpstr>
      <vt:lpstr>  9 января отряд СМС-дети провел акцию «Яркая здоровая зимушка-зима». Учащиеся начальных классов приняли участие в конкурсе «Снежинка на снегу». Количество участников акции-13. </vt:lpstr>
      <vt:lpstr>  5 октября отряд СМС-дети провел акцию «Поздравление ветеранов педагогического труда». Учащиеся подарили открытки и свои добрые пожелания учителям-ветеранам. Количество участников акции-16. </vt:lpstr>
      <vt:lpstr>Ребята встретились с учителями-ветеранами Фарраховой Р.И., Гайсиным А.Г., Хабиповой С.З.,  Салимгареевой Г. К., Даутбаевой Р.Ф., Мухутдиновой Г.В., Фаттаховой Л.М., Газизуллиной Г. Нугмановой Ф.А., Яркаевой А.К.</vt:lpstr>
      <vt:lpstr>Наши планы</vt:lpstr>
      <vt:lpstr>Приглашаем вас в наши ряды!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Online</dc:creator>
  <cp:lastModifiedBy>Пользователь Windows</cp:lastModifiedBy>
  <cp:revision>34</cp:revision>
  <dcterms:created xsi:type="dcterms:W3CDTF">2017-11-23T08:59:22Z</dcterms:created>
  <dcterms:modified xsi:type="dcterms:W3CDTF">2019-06-12T20:38:37Z</dcterms:modified>
</cp:coreProperties>
</file>